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0" r:id="rId3"/>
    <p:sldId id="275" r:id="rId4"/>
    <p:sldId id="271" r:id="rId5"/>
    <p:sldId id="274" r:id="rId6"/>
    <p:sldId id="272" r:id="rId7"/>
    <p:sldId id="273" r:id="rId8"/>
    <p:sldId id="265" r:id="rId9"/>
    <p:sldId id="257" r:id="rId10"/>
    <p:sldId id="266" r:id="rId11"/>
    <p:sldId id="268" r:id="rId12"/>
    <p:sldId id="258" r:id="rId13"/>
    <p:sldId id="259" r:id="rId14"/>
    <p:sldId id="260" r:id="rId15"/>
    <p:sldId id="262" r:id="rId16"/>
    <p:sldId id="263" r:id="rId17"/>
    <p:sldId id="264" r:id="rId18"/>
    <p:sldId id="261" r:id="rId19"/>
    <p:sldId id="267" r:id="rId20"/>
    <p:sldId id="2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67"/>
    <p:restoredTop sz="94697"/>
  </p:normalViewPr>
  <p:slideViewPr>
    <p:cSldViewPr snapToGrid="0">
      <p:cViewPr varScale="1">
        <p:scale>
          <a:sx n="96" d="100"/>
          <a:sy n="96" d="100"/>
        </p:scale>
        <p:origin x="9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F60B6-43C2-94E2-CAF2-FDC7702C61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D627B3-2395-F0A2-5C03-2F72A7AE72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B2FB2F-9624-D1E4-F20F-A472DBA45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F7FD2-8456-FC6A-B5EF-C3992EE81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B73F7C-E6A8-80B7-80BB-1A7DEFC03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065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0C7C1-972F-3A12-91B7-48AC91B23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F9FFE6-6BC3-E487-9689-C79AD79432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BF9AB-542C-40E4-ABFB-B89A63850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C88B80-D409-636C-5D54-4B53900BC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C0FA4-4CD2-6390-43C7-364946790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10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2109C29-53E8-34AF-251D-6331FADDE8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87CAE4-DF72-6DB9-6C03-FDE532452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D9DA5A-956A-EAE8-8156-8ACF1FFE1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26E35-88BE-007F-EBF6-D3F1BF576B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23A4E-C09C-A680-2B52-F19DB6868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24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5880F-E17C-5C43-3887-91DF684C6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0DA09-C85F-1D66-E184-86CC67A29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A61698-F8AC-18B6-CA19-5E324B6CB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147491-60C1-49BA-7A3E-328C9EAA0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38D28D-56ED-E18F-BC40-DE9B86613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971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A195B-18AD-667B-027C-993841AA8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21D726-2207-0D04-56E6-253BE56A0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DD41ED-E37C-38BD-D3D6-A0F1BF53A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A131B-7C40-BE8B-E019-22CECE9C1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6217D6-6933-DE2F-C9BE-B5C99E752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50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096F7-567F-6CDE-66AB-8A8336C82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5DBC35-A731-BA08-D784-4470A006E3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12AC37-5E11-AB40-AFCE-C2952ECA0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6A17A1-E3D9-85F8-AECF-D5E81D007C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BDFEA5-86CA-B490-E7AC-60B1D29AB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FC892B-DD95-725F-B0FF-F652B011A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906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068ACE-EE67-DEBF-7E11-25ACBA7D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B5D738-8545-B42F-FE99-E1BEC6545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78ACF8-9C05-1660-E916-7EE2208643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4252A6-11FA-EF1E-FF22-0A022451EF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F05FC80-7702-95D2-F9A7-B2065D5802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6EE011-4319-2976-E95A-5AB4E5A6E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E321A1-F8F5-668A-9BF7-81C80DFA1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7E64716-F4A6-F09D-FD36-40AD48C03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957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C5C243-BF69-05E2-415A-7F4AC9461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D64CE5-8FA4-E9B0-12F5-92579A935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2E0D69-DE9F-7B64-07B7-C86E58A0F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35AE36-02AB-80C4-8DB6-B38B7DBA1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248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33D0A6-818E-BA6B-434B-BF28E41E0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54CF3F-EAE3-9379-5DBA-402479EB7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B4A6C-F795-882A-8107-79C33F2F7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501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CF3AD-2C4E-A2ED-5FA2-DDBBB4F350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BE0591-E546-80A6-B39E-7BD7C488D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C83DE2-9221-73AF-6966-CADE8C16C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A7B5D-503D-1A5E-F3C7-AF7B3C430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8BF851-7FE6-C053-EA65-10A4E8280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5EB472-7155-7DD5-9645-36D51D89F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191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EB837-AF86-C934-6F4F-F6CD6765B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2BE5A8-3A95-2EAB-389D-5132AF1A70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695DE6-2371-63CE-8624-2B36D5F635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1F002D-5263-BB28-2E52-9A717A546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758FDE-C652-596E-D0AB-53FD38EC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50398F-C920-E2C1-A64D-A92BEF0F0C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711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067510-0B93-B1B4-183F-11F28C69A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AB24CC-553D-9453-059A-B8B08883BA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E875A-A917-779A-5E38-40D540247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EE2A9D-3BEA-C74E-9F01-A14A74256C98}" type="datetimeFigureOut">
              <a:rPr lang="en-US" smtClean="0"/>
              <a:t>7/21/25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F19EA-BACA-73D2-320A-A6E3F1CC1E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58C11D-E3CD-1B3B-3852-4030F02907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4DC9BB-80A2-4245-BA31-36AB6D0AC9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91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7E045-2458-5772-43FB-3F3FC3B5FD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fa-IR" dirty="0" err="1"/>
              <a:t>ترکبیات</a:t>
            </a:r>
            <a:r>
              <a:rPr lang="fa-IR" dirty="0"/>
              <a:t> و اقتصاد:</a:t>
            </a:r>
            <a:br>
              <a:rPr lang="fa-IR" dirty="0"/>
            </a:br>
            <a:r>
              <a:rPr lang="fa-IR" dirty="0" err="1"/>
              <a:t>نظریه‌ی</a:t>
            </a:r>
            <a:r>
              <a:rPr lang="fa-IR" dirty="0"/>
              <a:t> ازدواج پایدار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EDBA8-9330-4B6F-0465-ED72242DC44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a-IR" dirty="0"/>
              <a:t>دیوید گیل و </a:t>
            </a:r>
            <a:r>
              <a:rPr lang="fa-IR" dirty="0" err="1"/>
              <a:t>لوید</a:t>
            </a:r>
            <a:r>
              <a:rPr lang="fa-IR" dirty="0"/>
              <a:t> </a:t>
            </a:r>
            <a:r>
              <a:rPr lang="fa-IR" dirty="0" err="1"/>
              <a:t>شپلی</a:t>
            </a:r>
            <a:endParaRPr lang="fa-IR" dirty="0"/>
          </a:p>
          <a:p>
            <a: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fa-IR" dirty="0"/>
          </a:p>
          <a:p>
            <a: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a-IR" dirty="0" err="1"/>
              <a:t>فربد</a:t>
            </a:r>
            <a:r>
              <a:rPr lang="fa-IR" dirty="0"/>
              <a:t> </a:t>
            </a:r>
            <a:r>
              <a:rPr lang="fa-IR" dirty="0" err="1"/>
              <a:t>اکباتانی</a:t>
            </a:r>
            <a:endParaRPr lang="fa-IR" dirty="0"/>
          </a:p>
          <a:p>
            <a:pPr marL="0" indent="0" algn="ct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a-IR" dirty="0"/>
              <a:t> تیر ۱۴۰۴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871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6D682E-ED8F-AEDD-8FB4-8710D8095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8EFA8-5C6F-EF52-B25E-7C2C3626F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Main Result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E20B908-5623-CD52-11A5-14562A5663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There always exists a stable matching between two equally sized sets of elements given an ordering of preferences for each element</a:t>
            </a:r>
            <a:endParaRPr lang="fa-IR" dirty="0"/>
          </a:p>
        </p:txBody>
      </p:sp>
      <p:pic>
        <p:nvPicPr>
          <p:cNvPr id="14" name="Content Placeholder 8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EE79EAFB-7A18-11A2-61BE-2631C1F9E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125" y="3961394"/>
            <a:ext cx="4601764" cy="1621262"/>
          </a:xfrm>
          <a:prstGeom prst="rect">
            <a:avLst/>
          </a:prstGeom>
        </p:spPr>
      </p:pic>
      <p:pic>
        <p:nvPicPr>
          <p:cNvPr id="3" name="Content Placeholder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7DF5628-AEAA-C1C8-AF85-C89A66CD40A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7125" t="6817" r="50000" b="53992"/>
          <a:stretch>
            <a:fillRect/>
          </a:stretch>
        </p:blipFill>
        <p:spPr>
          <a:xfrm>
            <a:off x="8386763" y="3429000"/>
            <a:ext cx="1909763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55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09F7B-9475-54F1-E7FF-B525398D9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Find a Stable Matching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70208-470B-1DE2-65D3-589F446B66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Each unengaged man proposes to the most-preferred woman to whom he has not yet proposed (regardless of whether the woman is already engaged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Each woman replies “maybe” if she prefers this man over her current provisional partner, if not, she replies “no”.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This process is repeated until everyone is engaged.</a:t>
            </a:r>
          </a:p>
        </p:txBody>
      </p:sp>
    </p:spTree>
    <p:extLst>
      <p:ext uri="{BB962C8B-B14F-4D97-AF65-F5344CB8AC3E}">
        <p14:creationId xmlns:p14="http://schemas.microsoft.com/office/powerpoint/2010/main" val="3572272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diagram&#10;&#10;AI-generated content may be incorrect.">
            <a:extLst>
              <a:ext uri="{FF2B5EF4-FFF2-40B4-BE49-F238E27FC236}">
                <a16:creationId xmlns:a16="http://schemas.microsoft.com/office/drawing/2014/main" id="{E3F4E2AE-1B64-D1DB-74B1-26D01FA8B3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1565" y="0"/>
            <a:ext cx="8348870" cy="6853841"/>
          </a:xfrm>
        </p:spPr>
      </p:pic>
    </p:spTree>
    <p:extLst>
      <p:ext uri="{BB962C8B-B14F-4D97-AF65-F5344CB8AC3E}">
        <p14:creationId xmlns:p14="http://schemas.microsoft.com/office/powerpoint/2010/main" val="3825000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graph&#10;&#10;AI-generated content may be incorrect.">
            <a:extLst>
              <a:ext uri="{FF2B5EF4-FFF2-40B4-BE49-F238E27FC236}">
                <a16:creationId xmlns:a16="http://schemas.microsoft.com/office/drawing/2014/main" id="{529ABC17-EBE7-ECCC-1DC5-119EC2B82D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1658" y="0"/>
            <a:ext cx="8348683" cy="6853687"/>
          </a:xfrm>
        </p:spPr>
      </p:pic>
    </p:spTree>
    <p:extLst>
      <p:ext uri="{BB962C8B-B14F-4D97-AF65-F5344CB8AC3E}">
        <p14:creationId xmlns:p14="http://schemas.microsoft.com/office/powerpoint/2010/main" val="2253263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creenshot of a diagram&#10;&#10;AI-generated content may be incorrect.">
            <a:extLst>
              <a:ext uri="{FF2B5EF4-FFF2-40B4-BE49-F238E27FC236}">
                <a16:creationId xmlns:a16="http://schemas.microsoft.com/office/drawing/2014/main" id="{3BF0587D-5B19-61F8-CEDD-C4BF64B6F0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6595" y="0"/>
            <a:ext cx="8358809" cy="6862000"/>
          </a:xfrm>
        </p:spPr>
      </p:pic>
    </p:spTree>
    <p:extLst>
      <p:ext uri="{BB962C8B-B14F-4D97-AF65-F5344CB8AC3E}">
        <p14:creationId xmlns:p14="http://schemas.microsoft.com/office/powerpoint/2010/main" val="3977905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49BDE-D2F7-795C-681F-D59524817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screenshot of a diagram&#10;&#10;AI-generated content may be incorrect.">
            <a:extLst>
              <a:ext uri="{FF2B5EF4-FFF2-40B4-BE49-F238E27FC236}">
                <a16:creationId xmlns:a16="http://schemas.microsoft.com/office/drawing/2014/main" id="{93C35917-BB53-9DD8-6351-EA6E9ED49B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19031" y="0"/>
            <a:ext cx="8353938" cy="6858001"/>
          </a:xfrm>
        </p:spPr>
      </p:pic>
    </p:spTree>
    <p:extLst>
      <p:ext uri="{BB962C8B-B14F-4D97-AF65-F5344CB8AC3E}">
        <p14:creationId xmlns:p14="http://schemas.microsoft.com/office/powerpoint/2010/main" val="2460856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A4EC4-62D7-A84A-B0FC-9BE29A6F9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screenshot of a diagram&#10;&#10;AI-generated content may be incorrect.">
            <a:extLst>
              <a:ext uri="{FF2B5EF4-FFF2-40B4-BE49-F238E27FC236}">
                <a16:creationId xmlns:a16="http://schemas.microsoft.com/office/drawing/2014/main" id="{8DC814A0-B4E2-E635-2F2F-84F0A32B32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1658" y="4313"/>
            <a:ext cx="8348683" cy="6853687"/>
          </a:xfrm>
        </p:spPr>
      </p:pic>
    </p:spTree>
    <p:extLst>
      <p:ext uri="{BB962C8B-B14F-4D97-AF65-F5344CB8AC3E}">
        <p14:creationId xmlns:p14="http://schemas.microsoft.com/office/powerpoint/2010/main" val="22143654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BC7B4-32B5-6FB3-A567-73631E63E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 diagram of a proposal&#10;&#10;AI-generated content may be incorrect.">
            <a:extLst>
              <a:ext uri="{FF2B5EF4-FFF2-40B4-BE49-F238E27FC236}">
                <a16:creationId xmlns:a16="http://schemas.microsoft.com/office/drawing/2014/main" id="{C1E30F2E-3B8F-5EA0-2003-B5E6C53344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1658" y="4313"/>
            <a:ext cx="8348683" cy="6853687"/>
          </a:xfrm>
        </p:spPr>
      </p:pic>
    </p:spTree>
    <p:extLst>
      <p:ext uri="{BB962C8B-B14F-4D97-AF65-F5344CB8AC3E}">
        <p14:creationId xmlns:p14="http://schemas.microsoft.com/office/powerpoint/2010/main" val="633149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 descr="A screenshot of a computer&#10;&#10;AI-generated content may be incorrect.">
            <a:extLst>
              <a:ext uri="{FF2B5EF4-FFF2-40B4-BE49-F238E27FC236}">
                <a16:creationId xmlns:a16="http://schemas.microsoft.com/office/drawing/2014/main" id="{A6CBEE90-7C48-1346-6903-2A3B2DC5A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1658" y="4313"/>
            <a:ext cx="8348683" cy="6853687"/>
          </a:xfrm>
        </p:spPr>
      </p:pic>
    </p:spTree>
    <p:extLst>
      <p:ext uri="{BB962C8B-B14F-4D97-AF65-F5344CB8AC3E}">
        <p14:creationId xmlns:p14="http://schemas.microsoft.com/office/powerpoint/2010/main" val="31397172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807A9-7376-E081-A672-E8DDD9276D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Proof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727F3-A53A-7123-0B9C-E554E23AE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Assume A and B prefer each other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If B proposed:</a:t>
            </a:r>
          </a:p>
          <a:p>
            <a:pPr marL="457200" lvl="1" indent="0">
              <a:buNone/>
            </a:pPr>
            <a:r>
              <a:rPr lang="en-US" dirty="0"/>
              <a:t>A prefers its current match.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If not:</a:t>
            </a:r>
          </a:p>
          <a:p>
            <a:pPr marL="457200" lvl="1" indent="0">
              <a:buNone/>
            </a:pPr>
            <a:r>
              <a:rPr lang="en-US" dirty="0"/>
              <a:t>B prefers </a:t>
            </a:r>
            <a:r>
              <a:rPr lang="en-US"/>
              <a:t>its current match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91739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71613-DCAA-4887-8115-8ECCA8902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fa-IR" dirty="0"/>
              <a:t>ریاضیات و اقتصاد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8D04-C4F8-E56E-FF64-60C9AFDC07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یک ذهن زیبا: جان </a:t>
            </a:r>
            <a:r>
              <a:rPr lang="fa-IR" dirty="0" err="1"/>
              <a:t>نش</a:t>
            </a:r>
            <a:endParaRPr lang="en-US" dirty="0"/>
          </a:p>
          <a:p>
            <a: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None/>
            </a:pPr>
            <a:endParaRPr lang="en-US" dirty="0"/>
          </a:p>
        </p:txBody>
      </p:sp>
      <p:pic>
        <p:nvPicPr>
          <p:cNvPr id="1026" name="Picture 2" descr="A Beautiful Mind (film) - Wikipedia">
            <a:extLst>
              <a:ext uri="{FF2B5EF4-FFF2-40B4-BE49-F238E27FC236}">
                <a16:creationId xmlns:a16="http://schemas.microsoft.com/office/drawing/2014/main" id="{3ABAA200-E1FF-BE2E-0952-2FE5CDCEF7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84250"/>
            <a:ext cx="3289300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8157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1DF2F-8805-6515-3BDE-F2196D087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Proposer-Optimal, Receiver-Pessimal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55D6FF-280E-9937-1D7A-66D0933F8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140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615BE-4283-B6F8-8666-9DDA1FACA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F2794-5953-915C-1A30-40F11801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fa-IR" dirty="0"/>
              <a:t>ریاضیات و اقتصاد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943C86-0456-ACB5-1E25-2DBB10637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یک ذهن زیبا: جان </a:t>
            </a:r>
            <a:r>
              <a:rPr lang="fa-IR" dirty="0" err="1"/>
              <a:t>نش</a:t>
            </a:r>
            <a:endParaRPr lang="en-US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نظریه بازی ها</a:t>
            </a:r>
            <a:endParaRPr lang="en-US" dirty="0"/>
          </a:p>
          <a:p>
            <a:pPr lvl="1" algn="r" rtl="1">
              <a:spcBef>
                <a:spcPts val="1000"/>
              </a:spcBef>
            </a:pPr>
            <a:r>
              <a:rPr lang="fa-IR" dirty="0"/>
              <a:t>مهندسی</a:t>
            </a:r>
          </a:p>
          <a:p>
            <a:pPr lvl="1" algn="r" rtl="1">
              <a:spcBef>
                <a:spcPts val="1000"/>
              </a:spcBef>
            </a:pPr>
            <a:r>
              <a:rPr lang="fa-IR" dirty="0"/>
              <a:t>اقتصاد</a:t>
            </a:r>
          </a:p>
          <a:p>
            <a:pPr lvl="1" algn="r" rtl="1">
              <a:spcBef>
                <a:spcPts val="1000"/>
              </a:spcBef>
            </a:pPr>
            <a:r>
              <a:rPr lang="fa-IR" dirty="0"/>
              <a:t>سیاست</a:t>
            </a:r>
          </a:p>
          <a:p>
            <a:pPr lvl="1" algn="r" rtl="1">
              <a:spcBef>
                <a:spcPts val="1000"/>
              </a:spcBef>
            </a:pPr>
            <a:r>
              <a:rPr lang="fa-IR" dirty="0"/>
              <a:t>هر قراردادی...</a:t>
            </a:r>
          </a:p>
          <a:p>
            <a: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None/>
            </a:pPr>
            <a:endParaRPr lang="en-US" dirty="0"/>
          </a:p>
        </p:txBody>
      </p:sp>
      <p:pic>
        <p:nvPicPr>
          <p:cNvPr id="1026" name="Picture 2" descr="A Beautiful Mind (film) - Wikipedia">
            <a:extLst>
              <a:ext uri="{FF2B5EF4-FFF2-40B4-BE49-F238E27FC236}">
                <a16:creationId xmlns:a16="http://schemas.microsoft.com/office/drawing/2014/main" id="{5ABCEBE1-5162-D801-CBCA-AF015AF846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84250"/>
            <a:ext cx="3289300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John F. Nash Jr. – Biographical - NobelPrize.org">
            <a:extLst>
              <a:ext uri="{FF2B5EF4-FFF2-40B4-BE49-F238E27FC236}">
                <a16:creationId xmlns:a16="http://schemas.microsoft.com/office/drawing/2014/main" id="{542FC3E0-D074-3CAE-3B22-0561A35B4C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757" y="1365250"/>
            <a:ext cx="2946400" cy="412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653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56629-9C1C-0ECB-99C3-6CAA1983F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dirty="0"/>
              <a:t>تعادل </a:t>
            </a:r>
            <a:r>
              <a:rPr lang="fa-IR" dirty="0" err="1"/>
              <a:t>نش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07B29E-B3A0-F2CB-9E7C-C7C626F701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John F. Nash Jr. – Biographical - NobelPrize.org">
            <a:extLst>
              <a:ext uri="{FF2B5EF4-FFF2-40B4-BE49-F238E27FC236}">
                <a16:creationId xmlns:a16="http://schemas.microsoft.com/office/drawing/2014/main" id="{77F09813-75C0-7DF7-28A7-30682545E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65250"/>
            <a:ext cx="2946400" cy="412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he Prisoner's Dilemma: 5 Powerful Lessons for Relationships">
            <a:extLst>
              <a:ext uri="{FF2B5EF4-FFF2-40B4-BE49-F238E27FC236}">
                <a16:creationId xmlns:a16="http://schemas.microsoft.com/office/drawing/2014/main" id="{3B9C51E5-9A08-3E65-D6C7-EA60929B0B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293" y="1772444"/>
            <a:ext cx="5880100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583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13B0D9-98FA-9D7B-8B98-4EE0CC1C38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7B6CD-86BA-4D61-EF52-ECE497918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ریاضیات و اقتصاد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2DFC50-1666-F9DF-75BC-3415D6C34C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جان فون </a:t>
            </a:r>
            <a:r>
              <a:rPr lang="fa-IR" dirty="0" err="1"/>
              <a:t>نویمان</a:t>
            </a:r>
            <a:endParaRPr lang="fa-IR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AFA88AA5-6E05-2F15-0C07-CC8EC34661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75000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7422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285B7-1302-D4C9-25B9-7D9E77FB1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ریاضیات و اقتصاد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26EFC-E055-65AC-2EFD-FC4C930F05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جان فون </a:t>
            </a:r>
            <a:r>
              <a:rPr lang="fa-IR" dirty="0" err="1"/>
              <a:t>نویمان</a:t>
            </a:r>
            <a:endParaRPr lang="en-US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رابرت </a:t>
            </a:r>
            <a:r>
              <a:rPr lang="fa-IR" dirty="0" err="1"/>
              <a:t>مرتون</a:t>
            </a:r>
            <a:endParaRPr lang="en-US" dirty="0"/>
          </a:p>
          <a:p>
            <a:pPr lvl="1" algn="r" rtl="1">
              <a:spcBef>
                <a:spcPts val="1000"/>
              </a:spcBef>
            </a:pPr>
            <a:r>
              <a:rPr lang="en-US" dirty="0"/>
              <a:t>Black-Scholes</a:t>
            </a:r>
            <a:endParaRPr lang="fa-IR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fa-IR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  <a:p>
            <a:pPr marL="0" indent="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None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E160519-5084-BB85-C24F-21BB3B6CC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75000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LASH FRIDAY: 50 Years of the Equation that Built Wall Street - Traders  Magazine">
            <a:extLst>
              <a:ext uri="{FF2B5EF4-FFF2-40B4-BE49-F238E27FC236}">
                <a16:creationId xmlns:a16="http://schemas.microsoft.com/office/drawing/2014/main" id="{52400B7D-631B-02A6-1C63-949585B62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3413"/>
            <a:ext cx="4846941" cy="2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566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578A0-E903-0691-7EF6-5277CD8250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8018A-7F36-363D-D6E1-0462CFC6B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ریاضیات و اقتصاد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F05212-8271-9137-514C-3CC613854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جان فون </a:t>
            </a:r>
            <a:r>
              <a:rPr lang="fa-IR" dirty="0" err="1"/>
              <a:t>نویمان</a:t>
            </a:r>
            <a:endParaRPr lang="en-US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رابرت </a:t>
            </a:r>
            <a:r>
              <a:rPr lang="fa-IR" dirty="0" err="1"/>
              <a:t>مرتون</a:t>
            </a:r>
            <a:endParaRPr lang="en-US" dirty="0"/>
          </a:p>
          <a:p>
            <a:pPr lvl="1" algn="r" rtl="1">
              <a:spcBef>
                <a:spcPts val="1000"/>
              </a:spcBef>
            </a:pPr>
            <a:r>
              <a:rPr lang="en-US" dirty="0"/>
              <a:t>Black-Scholes</a:t>
            </a:r>
            <a:endParaRPr lang="fa-IR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fa-IR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سیدعلی </a:t>
            </a:r>
            <a:r>
              <a:rPr lang="fa-IR" dirty="0" err="1"/>
              <a:t>مدنی‌زاده</a:t>
            </a:r>
            <a:endParaRPr lang="fa-IR" dirty="0"/>
          </a:p>
          <a:p>
            <a:pPr lvl="1" algn="r" rtl="1">
              <a:spcBef>
                <a:spcPts val="1000"/>
              </a:spcBef>
            </a:pPr>
            <a:r>
              <a:rPr lang="fa-IR" dirty="0"/>
              <a:t>مدال برنز المپیاد جهانی ۲۰۰۰</a:t>
            </a:r>
          </a:p>
          <a:p>
            <a:pPr lvl="1" algn="r" rtl="1">
              <a:spcBef>
                <a:spcPts val="1000"/>
              </a:spcBef>
            </a:pPr>
            <a:r>
              <a:rPr lang="fa-IR" dirty="0"/>
              <a:t>رئیس </a:t>
            </a:r>
            <a:r>
              <a:rPr lang="fa-IR" dirty="0" err="1"/>
              <a:t>دانشکده‌ی</a:t>
            </a:r>
            <a:r>
              <a:rPr lang="fa-IR" dirty="0"/>
              <a:t> مدیریت و اقتصاد دانشگاه شریف</a:t>
            </a:r>
          </a:p>
          <a:p>
            <a:pPr lvl="1" algn="r" rtl="1">
              <a:spcBef>
                <a:spcPts val="1000"/>
              </a:spcBef>
            </a:pPr>
            <a:r>
              <a:rPr lang="fa-IR" dirty="0"/>
              <a:t>وزیر کنونی اقتصاد</a:t>
            </a:r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7F48A3A-2371-3779-8FDD-F7BF4C42FC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75000" cy="414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LASH FRIDAY: 50 Years of the Equation that Built Wall Street - Traders  Magazine">
            <a:extLst>
              <a:ext uri="{FF2B5EF4-FFF2-40B4-BE49-F238E27FC236}">
                <a16:creationId xmlns:a16="http://schemas.microsoft.com/office/drawing/2014/main" id="{B24A0BD1-1E68-D535-A99C-9C4EC1BFAC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13413"/>
            <a:ext cx="4846941" cy="2744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سید علی مدنی‌زاده - ویکی‌پدیا، دانشنامهٔ آزاد">
            <a:extLst>
              <a:ext uri="{FF2B5EF4-FFF2-40B4-BE49-F238E27FC236}">
                <a16:creationId xmlns:a16="http://schemas.microsoft.com/office/drawing/2014/main" id="{0B9A799C-8B72-32D5-1B6A-E64346D7D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828" y="1144588"/>
            <a:ext cx="3374571" cy="224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414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DF183B-0E14-444D-206E-EDA73FD03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David Gale &amp; Lloyd Shapley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E06E4D-3937-A23C-759E-8ED1B7D0D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College admissions and the stability of marriage</a:t>
            </a:r>
            <a:endParaRPr lang="fa-IR" dirty="0"/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ده هزار ارجاع</a:t>
            </a:r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نوبل</a:t>
            </a:r>
            <a:r>
              <a:rPr lang="en-US" dirty="0"/>
              <a:t> </a:t>
            </a:r>
            <a:r>
              <a:rPr lang="fa-IR" dirty="0"/>
              <a:t> اقتصاد سال ۲۰۱۲</a:t>
            </a:r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fa-IR" dirty="0"/>
              <a:t>مدل قابل استفاده در</a:t>
            </a:r>
          </a:p>
          <a:p>
            <a:pPr lvl="1" algn="r" rtl="1"/>
            <a:r>
              <a:rPr lang="fa-IR" dirty="0"/>
              <a:t>کنکور </a:t>
            </a:r>
          </a:p>
          <a:p>
            <a:pPr lvl="1" algn="r" rtl="1"/>
            <a:r>
              <a:rPr lang="fa-IR" dirty="0"/>
              <a:t>انتقال کلیه</a:t>
            </a:r>
          </a:p>
          <a:p>
            <a:pPr lvl="1" algn="r" rtl="1"/>
            <a:r>
              <a:rPr lang="fa-IR" dirty="0"/>
              <a:t>خواستگاری!</a:t>
            </a:r>
          </a:p>
          <a:p>
            <a:pPr lvl="1" algn="r" rtl="1"/>
            <a:r>
              <a:rPr lang="fa-IR" dirty="0"/>
              <a:t>و هر </a:t>
            </a:r>
            <a:r>
              <a:rPr lang="fa-IR" dirty="0" err="1"/>
              <a:t>مسئله‌ی</a:t>
            </a:r>
            <a:r>
              <a:rPr lang="fa-IR" dirty="0"/>
              <a:t> </a:t>
            </a:r>
            <a:r>
              <a:rPr lang="en-US" dirty="0"/>
              <a:t>Matching</a:t>
            </a:r>
            <a:r>
              <a:rPr lang="fa-IR" dirty="0"/>
              <a:t> دیگری</a:t>
            </a:r>
          </a:p>
          <a:p>
            <a:pPr marL="228600" indent="-228600" algn="r" defTabSz="914400" rtl="1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1026" name="Picture 2" descr="Gale and Shapley illustration">
            <a:extLst>
              <a:ext uri="{FF2B5EF4-FFF2-40B4-BE49-F238E27FC236}">
                <a16:creationId xmlns:a16="http://schemas.microsoft.com/office/drawing/2014/main" id="{8CAD9E24-8390-45D2-E760-980C8637F9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0"/>
            <a:ext cx="56642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9997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4740E-F8DF-A2A4-B503-C8F46FD35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en-US" dirty="0"/>
              <a:t>Stable Matching	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280A6FA-2D93-2BF6-9CC1-0178BD4AE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matching is </a:t>
            </a:r>
            <a:r>
              <a:rPr lang="en-US" i="1" dirty="0"/>
              <a:t>not</a:t>
            </a:r>
            <a:r>
              <a:rPr lang="en-US" dirty="0"/>
              <a:t> stable if: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There is an element </a:t>
            </a:r>
            <a:r>
              <a:rPr lang="en-US" i="1" dirty="0"/>
              <a:t>A</a:t>
            </a:r>
            <a:r>
              <a:rPr lang="en-US" dirty="0"/>
              <a:t> of the first matched set which prefers some given element </a:t>
            </a:r>
            <a:r>
              <a:rPr lang="en-US" i="1" dirty="0"/>
              <a:t>B</a:t>
            </a:r>
            <a:r>
              <a:rPr lang="en-US" dirty="0"/>
              <a:t> of the second matched set over the element to which </a:t>
            </a:r>
            <a:r>
              <a:rPr lang="en-US" i="1" dirty="0"/>
              <a:t>A</a:t>
            </a:r>
            <a:r>
              <a:rPr lang="en-US" dirty="0"/>
              <a:t> is already matched, and</a:t>
            </a:r>
          </a:p>
          <a:p>
            <a:pPr marL="514350" indent="-514350">
              <a:buFont typeface="+mj-lt"/>
              <a:buAutoNum type="arabicPeriod"/>
            </a:pPr>
            <a:r>
              <a:rPr lang="en-US" i="1" dirty="0"/>
              <a:t>B</a:t>
            </a:r>
            <a:r>
              <a:rPr lang="en-US" dirty="0"/>
              <a:t> also prefers </a:t>
            </a:r>
            <a:r>
              <a:rPr lang="en-US" i="1" dirty="0"/>
              <a:t>A</a:t>
            </a:r>
            <a:r>
              <a:rPr lang="en-US" dirty="0"/>
              <a:t> over the element to which </a:t>
            </a:r>
            <a:r>
              <a:rPr lang="en-US" i="1" dirty="0"/>
              <a:t>B</a:t>
            </a:r>
            <a:r>
              <a:rPr lang="en-US" dirty="0"/>
              <a:t> is already matched.</a:t>
            </a:r>
          </a:p>
          <a:p>
            <a:pPr marL="0" indent="0" algn="r" defTabSz="914400" eaLnBrk="1" latinLnBrk="0" hangingPunct="1">
              <a:lnSpc>
                <a:spcPct val="90000"/>
              </a:lnSpc>
              <a:spcBef>
                <a:spcPts val="1000"/>
              </a:spcBef>
              <a:buNone/>
            </a:pPr>
            <a:endParaRPr lang="fa-IR" dirty="0"/>
          </a:p>
        </p:txBody>
      </p:sp>
      <p:pic>
        <p:nvPicPr>
          <p:cNvPr id="13" name="Picture 12" descr="A group of circles with numbers&#10;&#10;AI-generated content may be incorrect.">
            <a:extLst>
              <a:ext uri="{FF2B5EF4-FFF2-40B4-BE49-F238E27FC236}">
                <a16:creationId xmlns:a16="http://schemas.microsoft.com/office/drawing/2014/main" id="{538415A9-60BC-D6EA-F461-2F5E3118A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992" y="4258255"/>
            <a:ext cx="2030412" cy="2484015"/>
          </a:xfrm>
          <a:prstGeom prst="rect">
            <a:avLst/>
          </a:prstGeom>
        </p:spPr>
      </p:pic>
      <p:pic>
        <p:nvPicPr>
          <p:cNvPr id="14" name="Content Placeholder 8" descr="A white paper with black text&#10;&#10;AI-generated content may be incorrect.">
            <a:extLst>
              <a:ext uri="{FF2B5EF4-FFF2-40B4-BE49-F238E27FC236}">
                <a16:creationId xmlns:a16="http://schemas.microsoft.com/office/drawing/2014/main" id="{80CD541E-79A5-5394-32A5-E105716201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0242" y="4555701"/>
            <a:ext cx="4601764" cy="162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</TotalTime>
  <Words>294</Words>
  <Application>Microsoft Macintosh PowerPoint</Application>
  <PresentationFormat>Widescreen</PresentationFormat>
  <Paragraphs>58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ترکبیات و اقتصاد: نظریه‌ی ازدواج پایدار</vt:lpstr>
      <vt:lpstr>ریاضیات و اقتصاد</vt:lpstr>
      <vt:lpstr>ریاضیات و اقتصاد</vt:lpstr>
      <vt:lpstr>تعادل نش</vt:lpstr>
      <vt:lpstr>ریاضیات و اقتصاد</vt:lpstr>
      <vt:lpstr>ریاضیات و اقتصاد</vt:lpstr>
      <vt:lpstr>ریاضیات و اقتصاد</vt:lpstr>
      <vt:lpstr>David Gale &amp; Lloyd Shapley</vt:lpstr>
      <vt:lpstr>Stable Matching </vt:lpstr>
      <vt:lpstr>Main Result</vt:lpstr>
      <vt:lpstr>How to Find a Stable Matching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Proof</vt:lpstr>
      <vt:lpstr>Proposer-Optimal, Receiver-Pessimal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Farbod Ekbatani</dc:creator>
  <cp:lastModifiedBy>Farbod Ekbatani</cp:lastModifiedBy>
  <cp:revision>26</cp:revision>
  <cp:lastPrinted>2025-07-21T16:32:19Z</cp:lastPrinted>
  <dcterms:created xsi:type="dcterms:W3CDTF">2025-06-14T19:22:33Z</dcterms:created>
  <dcterms:modified xsi:type="dcterms:W3CDTF">2025-07-21T16:34:32Z</dcterms:modified>
</cp:coreProperties>
</file>